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7"/>
  </p:notesMasterIdLst>
  <p:sldIdLst>
    <p:sldId id="441" r:id="rId5"/>
    <p:sldId id="540" r:id="rId6"/>
    <p:sldId id="442" r:id="rId7"/>
    <p:sldId id="343" r:id="rId8"/>
    <p:sldId id="443" r:id="rId9"/>
    <p:sldId id="444" r:id="rId10"/>
    <p:sldId id="445" r:id="rId11"/>
    <p:sldId id="380" r:id="rId12"/>
    <p:sldId id="547" r:id="rId13"/>
    <p:sldId id="548" r:id="rId14"/>
    <p:sldId id="549" r:id="rId15"/>
    <p:sldId id="546" r:id="rId16"/>
    <p:sldId id="545" r:id="rId17"/>
    <p:sldId id="553" r:id="rId18"/>
    <p:sldId id="554" r:id="rId19"/>
    <p:sldId id="556" r:id="rId20"/>
    <p:sldId id="555" r:id="rId21"/>
    <p:sldId id="551" r:id="rId22"/>
    <p:sldId id="552" r:id="rId23"/>
    <p:sldId id="550" r:id="rId24"/>
    <p:sldId id="542" r:id="rId25"/>
    <p:sldId id="348" r:id="rId2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40" userDrawn="1">
          <p15:clr>
            <a:srgbClr val="A4A3A4"/>
          </p15:clr>
        </p15:guide>
        <p15:guide id="2" pos="144" userDrawn="1">
          <p15:clr>
            <a:srgbClr val="A4A3A4"/>
          </p15:clr>
        </p15:guide>
        <p15:guide id="3" orient="horz" pos="1620" userDrawn="1">
          <p15:clr>
            <a:srgbClr val="A4A3A4"/>
          </p15:clr>
        </p15:guide>
        <p15:guide id="4" orient="horz" pos="660"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47"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23366"/>
    <a:srgbClr val="0000FF"/>
    <a:srgbClr val="FFB757"/>
    <a:srgbClr val="FFC475"/>
    <a:srgbClr val="FFB44F"/>
    <a:srgbClr val="FFC679"/>
    <a:srgbClr val="FFCD8B"/>
    <a:srgbClr val="FFC981"/>
    <a:srgbClr val="FFD9A7"/>
    <a:srgbClr val="21316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865" autoAdjust="0"/>
  </p:normalViewPr>
  <p:slideViewPr>
    <p:cSldViewPr snapToGrid="0">
      <p:cViewPr varScale="1">
        <p:scale>
          <a:sx n="86" d="100"/>
          <a:sy n="86" d="100"/>
        </p:scale>
        <p:origin x="1080" y="84"/>
      </p:cViewPr>
      <p:guideLst>
        <p:guide orient="horz" pos="540"/>
        <p:guide pos="144"/>
        <p:guide orient="horz" pos="1620"/>
        <p:guide orient="horz" pos="66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51"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slide" Target="slides/slide17.xml"/><Relationship Id="rId47" Type="http://customschemas.google.com/relationships/presentationmetadata" Target="metadata"/><Relationship Id="rId50"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49"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4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10</a:t>
            </a:fld>
            <a:endParaRPr lang="en-US" sz="1200" b="0" strike="noStrike" spc="-1">
              <a:latin typeface="Times New Roman"/>
            </a:endParaRPr>
          </a:p>
        </p:txBody>
      </p:sp>
    </p:spTree>
    <p:extLst>
      <p:ext uri="{BB962C8B-B14F-4D97-AF65-F5344CB8AC3E}">
        <p14:creationId xmlns:p14="http://schemas.microsoft.com/office/powerpoint/2010/main" val="20059321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11</a:t>
            </a:fld>
            <a:endParaRPr lang="en-US" sz="1200" b="0" strike="noStrike" spc="-1">
              <a:latin typeface="Times New Roman"/>
            </a:endParaRPr>
          </a:p>
        </p:txBody>
      </p:sp>
    </p:spTree>
    <p:extLst>
      <p:ext uri="{BB962C8B-B14F-4D97-AF65-F5344CB8AC3E}">
        <p14:creationId xmlns:p14="http://schemas.microsoft.com/office/powerpoint/2010/main" val="20892850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12</a:t>
            </a:fld>
            <a:endParaRPr lang="en-US" sz="1200" b="0" strike="noStrike" spc="-1">
              <a:latin typeface="Times New Roman"/>
            </a:endParaRPr>
          </a:p>
        </p:txBody>
      </p:sp>
    </p:spTree>
    <p:extLst>
      <p:ext uri="{BB962C8B-B14F-4D97-AF65-F5344CB8AC3E}">
        <p14:creationId xmlns:p14="http://schemas.microsoft.com/office/powerpoint/2010/main" val="3730953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13</a:t>
            </a:fld>
            <a:endParaRPr lang="en-US" sz="1200" b="0" strike="noStrike" spc="-1">
              <a:latin typeface="Times New Roman"/>
            </a:endParaRPr>
          </a:p>
        </p:txBody>
      </p:sp>
    </p:spTree>
    <p:extLst>
      <p:ext uri="{BB962C8B-B14F-4D97-AF65-F5344CB8AC3E}">
        <p14:creationId xmlns:p14="http://schemas.microsoft.com/office/powerpoint/2010/main" val="40062981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14</a:t>
            </a:fld>
            <a:endParaRPr lang="en-US" sz="1200" b="0" strike="noStrike" spc="-1">
              <a:latin typeface="Times New Roman"/>
            </a:endParaRPr>
          </a:p>
        </p:txBody>
      </p:sp>
    </p:spTree>
    <p:extLst>
      <p:ext uri="{BB962C8B-B14F-4D97-AF65-F5344CB8AC3E}">
        <p14:creationId xmlns:p14="http://schemas.microsoft.com/office/powerpoint/2010/main" val="12976095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15</a:t>
            </a:fld>
            <a:endParaRPr lang="en-US" sz="1200" b="0" strike="noStrike" spc="-1">
              <a:latin typeface="Times New Roman"/>
            </a:endParaRPr>
          </a:p>
        </p:txBody>
      </p:sp>
    </p:spTree>
    <p:extLst>
      <p:ext uri="{BB962C8B-B14F-4D97-AF65-F5344CB8AC3E}">
        <p14:creationId xmlns:p14="http://schemas.microsoft.com/office/powerpoint/2010/main" val="4730367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16</a:t>
            </a:fld>
            <a:endParaRPr lang="en-US" sz="1200" b="0" strike="noStrike" spc="-1">
              <a:latin typeface="Times New Roman"/>
            </a:endParaRPr>
          </a:p>
        </p:txBody>
      </p:sp>
    </p:spTree>
    <p:extLst>
      <p:ext uri="{BB962C8B-B14F-4D97-AF65-F5344CB8AC3E}">
        <p14:creationId xmlns:p14="http://schemas.microsoft.com/office/powerpoint/2010/main" val="3227004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17</a:t>
            </a:fld>
            <a:endParaRPr lang="en-US" sz="1200" b="0" strike="noStrike" spc="-1">
              <a:latin typeface="Times New Roman"/>
            </a:endParaRPr>
          </a:p>
        </p:txBody>
      </p:sp>
    </p:spTree>
    <p:extLst>
      <p:ext uri="{BB962C8B-B14F-4D97-AF65-F5344CB8AC3E}">
        <p14:creationId xmlns:p14="http://schemas.microsoft.com/office/powerpoint/2010/main" val="36129477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18</a:t>
            </a:fld>
            <a:endParaRPr lang="en-US" sz="1200" b="0" strike="noStrike" spc="-1">
              <a:latin typeface="Times New Roman"/>
            </a:endParaRPr>
          </a:p>
        </p:txBody>
      </p:sp>
    </p:spTree>
    <p:extLst>
      <p:ext uri="{BB962C8B-B14F-4D97-AF65-F5344CB8AC3E}">
        <p14:creationId xmlns:p14="http://schemas.microsoft.com/office/powerpoint/2010/main" val="39445417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19</a:t>
            </a:fld>
            <a:endParaRPr lang="en-US" sz="1200" b="0" strike="noStrike" spc="-1">
              <a:latin typeface="Times New Roman"/>
            </a:endParaRPr>
          </a:p>
        </p:txBody>
      </p:sp>
    </p:spTree>
    <p:extLst>
      <p:ext uri="{BB962C8B-B14F-4D97-AF65-F5344CB8AC3E}">
        <p14:creationId xmlns:p14="http://schemas.microsoft.com/office/powerpoint/2010/main" val="7320449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20</a:t>
            </a:fld>
            <a:endParaRPr lang="en-US" sz="1200" b="0" strike="noStrike" spc="-1">
              <a:latin typeface="Times New Roman"/>
            </a:endParaRPr>
          </a:p>
        </p:txBody>
      </p:sp>
    </p:spTree>
    <p:extLst>
      <p:ext uri="{BB962C8B-B14F-4D97-AF65-F5344CB8AC3E}">
        <p14:creationId xmlns:p14="http://schemas.microsoft.com/office/powerpoint/2010/main" val="7550314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pitchFamily="34" charset="0"/>
              <a:buNone/>
              <a:tabLst>
                <a:tab pos="0" algn="l"/>
              </a:tabLst>
              <a:defRPr/>
            </a:pPr>
            <a:r>
              <a:rPr lang="en-US" sz="1100" b="1" dirty="0">
                <a:solidFill>
                  <a:srgbClr val="213163"/>
                </a:solidFill>
              </a:rPr>
              <a:t>Reference</a:t>
            </a:r>
            <a:endParaRPr lang="en-US" sz="1100" dirty="0"/>
          </a:p>
          <a:p>
            <a:pPr marL="173736" indent="-173736">
              <a:buFont typeface="Arial" panose="020B0604020202020204" pitchFamily="34" charset="0"/>
              <a:buChar char="•"/>
              <a:tabLst>
                <a:tab pos="0" algn="l"/>
              </a:tabLst>
            </a:pPr>
            <a:endParaRPr lang="en-IN" sz="1100" spc="-1" dirty="0"/>
          </a:p>
          <a:p>
            <a:pPr marL="173736" indent="-173736">
              <a:buFont typeface="Arial" panose="020B0604020202020204" pitchFamily="34" charset="0"/>
              <a:buChar char="•"/>
              <a:tabLst>
                <a:tab pos="0" algn="l"/>
              </a:tabLst>
            </a:pPr>
            <a:r>
              <a:rPr lang="en-IN" sz="1100" spc="-1" dirty="0"/>
              <a:t>These are the references for this session.</a:t>
            </a:r>
            <a:endParaRPr lang="en-IN" sz="1100" b="0" strike="noStrike" spc="-1" dirty="0">
              <a:latin typeface="Arial"/>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142291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a:lnSpc>
                <a:spcPct val="100000"/>
              </a:lnSpc>
              <a:tabLst>
                <a:tab pos="0" algn="l"/>
              </a:tabLst>
            </a:pPr>
            <a:endParaRPr lang="en-US" sz="2000" b="0" strike="noStrike" spc="-1"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22</a:t>
            </a:fld>
            <a:endParaRPr lang="en-US" sz="1200" b="0" strike="noStrike" spc="-1">
              <a:latin typeface="Times New Roman"/>
            </a:endParaRPr>
          </a:p>
        </p:txBody>
      </p:sp>
    </p:spTree>
    <p:extLst>
      <p:ext uri="{BB962C8B-B14F-4D97-AF65-F5344CB8AC3E}">
        <p14:creationId xmlns:p14="http://schemas.microsoft.com/office/powerpoint/2010/main" val="2385314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indent="0">
              <a:buNone/>
            </a:pPr>
            <a:endParaRPr lang="en-US" b="1" dirty="0"/>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99952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98277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350517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559196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algn="l"/>
            <a:endParaRPr lang="en-GB" sz="1100" b="0" i="0" dirty="0">
              <a:solidFill>
                <a:srgbClr val="000000"/>
              </a:solidFill>
              <a:effectLst/>
              <a:latin typeface="Arial" panose="020B0604020202020204" pitchFamily="34" charset="0"/>
            </a:endParaRPr>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25341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8</a:t>
            </a:fld>
            <a:endParaRPr lang="en-US" sz="1200" b="0" strike="noStrike" spc="-1">
              <a:latin typeface="Times New Roman"/>
            </a:endParaRPr>
          </a:p>
        </p:txBody>
      </p:sp>
    </p:spTree>
    <p:extLst>
      <p:ext uri="{BB962C8B-B14F-4D97-AF65-F5344CB8AC3E}">
        <p14:creationId xmlns:p14="http://schemas.microsoft.com/office/powerpoint/2010/main" val="1158361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noRot="1" noChangeAspect="1"/>
          </p:cNvSpPr>
          <p:nvPr>
            <p:ph type="sldImg"/>
          </p:nvPr>
        </p:nvSpPr>
        <p:spPr>
          <a:xfrm>
            <a:off x="685800" y="1143000"/>
            <a:ext cx="5486400" cy="3086100"/>
          </a:xfrm>
          <a:prstGeom prst="rect">
            <a:avLst/>
          </a:prstGeom>
        </p:spPr>
      </p:sp>
      <p:sp>
        <p:nvSpPr>
          <p:cNvPr id="380" name="PlaceHolder 2"/>
          <p:cNvSpPr>
            <a:spLocks noGrp="1"/>
          </p:cNvSpPr>
          <p:nvPr>
            <p:ph type="body"/>
          </p:nvPr>
        </p:nvSpPr>
        <p:spPr>
          <a:xfrm>
            <a:off x="685800" y="4400640"/>
            <a:ext cx="5486040" cy="3600000"/>
          </a:xfrm>
          <a:prstGeom prst="rect">
            <a:avLst/>
          </a:prstGeom>
        </p:spPr>
        <p:txBody>
          <a:bodyPr>
            <a:noAutofit/>
          </a:bodyPr>
          <a:lstStyle/>
          <a:p>
            <a:pPr marL="158750" indent="0">
              <a:lnSpc>
                <a:spcPct val="100000"/>
              </a:lnSpc>
              <a:spcBef>
                <a:spcPts val="600"/>
              </a:spcBef>
              <a:buNone/>
              <a:tabLst>
                <a:tab pos="0" algn="l"/>
              </a:tabLst>
            </a:pPr>
            <a:endParaRPr lang="en-US" sz="2800" b="0" strike="noStrike" dirty="0">
              <a:latin typeface="Arial"/>
            </a:endParaRPr>
          </a:p>
        </p:txBody>
      </p:sp>
      <p:sp>
        <p:nvSpPr>
          <p:cNvPr id="381" name="TextShape 3"/>
          <p:cNvSpPr txBox="1"/>
          <p:nvPr/>
        </p:nvSpPr>
        <p:spPr>
          <a:xfrm>
            <a:off x="3884760" y="8685360"/>
            <a:ext cx="2971440" cy="458280"/>
          </a:xfrm>
          <a:prstGeom prst="rect">
            <a:avLst/>
          </a:prstGeom>
          <a:noFill/>
          <a:ln w="0">
            <a:noFill/>
          </a:ln>
        </p:spPr>
        <p:txBody>
          <a:bodyPr anchor="b">
            <a:noAutofit/>
          </a:bodyPr>
          <a:lstStyle/>
          <a:p>
            <a:pPr algn="r">
              <a:lnSpc>
                <a:spcPct val="100000"/>
              </a:lnSpc>
            </a:pPr>
            <a:fld id="{E9D2A155-03D1-406C-89CB-ED7F9F0CCA44}" type="slidenum">
              <a:rPr lang="en-IN" sz="1200" b="0" strike="noStrike" spc="-1">
                <a:latin typeface="Times New Roman"/>
              </a:rPr>
              <a:t>9</a:t>
            </a:fld>
            <a:endParaRPr lang="en-US" sz="1200" b="0" strike="noStrike" spc="-1">
              <a:latin typeface="Times New Roman"/>
            </a:endParaRPr>
          </a:p>
        </p:txBody>
      </p:sp>
    </p:spTree>
    <p:extLst>
      <p:ext uri="{BB962C8B-B14F-4D97-AF65-F5344CB8AC3E}">
        <p14:creationId xmlns:p14="http://schemas.microsoft.com/office/powerpoint/2010/main" val="40391198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4/18/2024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189" lvl="0" indent="-317492" algn="l">
              <a:lnSpc>
                <a:spcPct val="115000"/>
              </a:lnSpc>
              <a:spcBef>
                <a:spcPts val="0"/>
              </a:spcBef>
              <a:spcAft>
                <a:spcPts val="0"/>
              </a:spcAft>
              <a:buSzPts val="1400"/>
              <a:buChar char="●"/>
              <a:defRPr sz="14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29"/>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7" name="Google Shape;27;p2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Rectangle 5">
            <a:extLst>
              <a:ext uri="{FF2B5EF4-FFF2-40B4-BE49-F238E27FC236}">
                <a16:creationId xmlns:a16="http://schemas.microsoft.com/office/drawing/2014/main" id="{AE0B35B3-AEBD-92A2-58E3-D360531C0DA8}"/>
              </a:ext>
            </a:extLst>
          </p:cNvPr>
          <p:cNvSpPr/>
          <p:nvPr userDrawn="1"/>
        </p:nvSpPr>
        <p:spPr>
          <a:xfrm>
            <a:off x="0" y="-2072"/>
            <a:ext cx="7090229" cy="467289"/>
          </a:xfrm>
          <a:prstGeom prst="rect">
            <a:avLst/>
          </a:prstGeom>
          <a:solidFill>
            <a:srgbClr val="223366"/>
          </a:solidFill>
          <a:ln>
            <a:solidFill>
              <a:srgbClr val="223366"/>
            </a:solid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4678B11-4E35-E2A0-7DE6-D1FFCEA29473}"/>
              </a:ext>
            </a:extLst>
          </p:cNvPr>
          <p:cNvSpPr/>
          <p:nvPr userDrawn="1"/>
        </p:nvSpPr>
        <p:spPr>
          <a:xfrm>
            <a:off x="0" y="4935061"/>
            <a:ext cx="9144000" cy="208439"/>
          </a:xfrm>
          <a:prstGeom prst="rect">
            <a:avLst/>
          </a:prstGeom>
          <a:solidFill>
            <a:srgbClr val="8519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9B46862-33CE-BD86-2719-518AEFE5FD57}"/>
              </a:ext>
            </a:extLst>
          </p:cNvPr>
          <p:cNvSpPr txBox="1"/>
          <p:nvPr userDrawn="1"/>
        </p:nvSpPr>
        <p:spPr>
          <a:xfrm>
            <a:off x="132080" y="65687"/>
            <a:ext cx="3883660" cy="338554"/>
          </a:xfrm>
          <a:prstGeom prst="rect">
            <a:avLst/>
          </a:prstGeom>
          <a:noFill/>
        </p:spPr>
        <p:txBody>
          <a:bodyPr wrap="square" rtlCol="0">
            <a:spAutoFit/>
          </a:bodyPr>
          <a:lstStyle/>
          <a:p>
            <a:r>
              <a:rPr lang="en-US" sz="1600" b="1" dirty="0">
                <a:solidFill>
                  <a:schemeClr val="bg1"/>
                </a:solidFill>
              </a:rPr>
              <a:t>Face Emotion and Age Detection</a:t>
            </a:r>
          </a:p>
        </p:txBody>
      </p:sp>
      <p:sp>
        <p:nvSpPr>
          <p:cNvPr id="16" name="Rectangle 15">
            <a:extLst>
              <a:ext uri="{FF2B5EF4-FFF2-40B4-BE49-F238E27FC236}">
                <a16:creationId xmlns:a16="http://schemas.microsoft.com/office/drawing/2014/main" id="{8A2643DE-8290-F9D8-54E3-D7B0F9AB8369}"/>
              </a:ext>
            </a:extLst>
          </p:cNvPr>
          <p:cNvSpPr/>
          <p:nvPr userDrawn="1"/>
        </p:nvSpPr>
        <p:spPr>
          <a:xfrm>
            <a:off x="9027886" y="0"/>
            <a:ext cx="116114" cy="467289"/>
          </a:xfrm>
          <a:prstGeom prst="rect">
            <a:avLst/>
          </a:prstGeom>
          <a:solidFill>
            <a:srgbClr val="00B0F0"/>
          </a:solidFill>
          <a:ln>
            <a:noFill/>
          </a:ln>
          <a:effectLst>
            <a:outerShdw blurRad="50800" dist="38100" dir="5400000" algn="ctr" rotWithShape="0">
              <a:schemeClr val="tx1">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E688529A-B419-DA4B-5F2D-19BE77562210}"/>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p:blipFill>
        <p:spPr>
          <a:xfrm>
            <a:off x="7435308" y="49810"/>
            <a:ext cx="1245494" cy="405088"/>
          </a:xfrm>
          <a:prstGeom prst="rect">
            <a:avLst/>
          </a:prstGeom>
        </p:spPr>
      </p:pic>
    </p:spTree>
  </p:cSld>
  <p:clrMap bg1="lt1" tx1="dk1" bg2="dk2" tx2="lt2" accent1="accent1" accent2="accent2" accent3="accent3" accent4="accent4" accent5="accent5" accent6="accent6" hlink="hlink" folHlink="folHlink"/>
  <p:sldLayoutIdLst>
    <p:sldLayoutId id="2147483666" r:id="rId1"/>
    <p:sldLayoutId id="2147483652" r:id="rId2"/>
    <p:sldLayoutId id="2147483653" r:id="rId3"/>
    <p:sldLayoutId id="2147483654" r:id="rId4"/>
    <p:sldLayoutId id="2147483668" r:id="rId5"/>
    <p:sldLayoutId id="2147483669" r:id="rId6"/>
    <p:sldLayoutId id="2147483670" r:id="rId7"/>
    <p:sldLayoutId id="2147483656" r:id="rId8"/>
    <p:sldLayoutId id="2147483657" r:id="rId9"/>
    <p:sldLayoutId id="2147483659" r:id="rId10"/>
    <p:sldLayoutId id="2147483674" r:id="rId11"/>
    <p:sldLayoutId id="2147483687"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Loki-30G/E-Commerce.git" TargetMode="External"/><Relationship Id="rId7" Type="http://schemas.openxmlformats.org/officeDocument/2006/relationships/hyperlink" Target="https://github.com/Loki-30G/E-Commerce/tree/main/Code"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github.com/Loki-30G/E-Commerce/tree/main/Dataset" TargetMode="External"/><Relationship Id="rId5" Type="http://schemas.openxmlformats.org/officeDocument/2006/relationships/hyperlink" Target="https://github.com/Loki-30G/E-Commerce/tree/main/Report%20and%20PPT" TargetMode="External"/><Relationship Id="rId4" Type="http://schemas.openxmlformats.org/officeDocument/2006/relationships/hyperlink" Target="https://youtu.be/fA7Xy_GIN1U"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2197" y="1902"/>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bg1">
                    <a:lumMod val="95000"/>
                  </a:schemeClr>
                </a:solidFill>
              </a:rPr>
              <a:t>E-COMMERCE ANALYSIS</a:t>
            </a: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0" y="4231479"/>
            <a:ext cx="6314463" cy="651460"/>
          </a:xfrm>
          <a:prstGeom prst="rect">
            <a:avLst/>
          </a:prstGeom>
          <a:noFill/>
        </p:spPr>
        <p:txBody>
          <a:bodyPr wrap="square">
            <a:spAutoFit/>
          </a:bodyPr>
          <a:lstStyle/>
          <a:p>
            <a:pPr marR="0" lvl="0" rtl="0">
              <a:lnSpc>
                <a:spcPct val="100000"/>
              </a:lnSpc>
              <a:spcBef>
                <a:spcPts val="0"/>
              </a:spcBef>
              <a:spcAft>
                <a:spcPts val="200"/>
              </a:spcAft>
            </a:pPr>
            <a:r>
              <a:rPr lang="en-US" sz="1100" dirty="0">
                <a:solidFill>
                  <a:schemeClr val="bg1"/>
                </a:solidFill>
              </a:rPr>
              <a:t>Name: Lokesh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 aut513321105701</a:t>
            </a:r>
          </a:p>
          <a:p>
            <a:pPr marR="0" lvl="0" rtl="0">
              <a:lnSpc>
                <a:spcPct val="100000"/>
              </a:lnSpc>
              <a:spcBef>
                <a:spcPts val="0"/>
              </a:spcBef>
              <a:spcAft>
                <a:spcPts val="200"/>
              </a:spcAft>
            </a:pPr>
            <a:r>
              <a:rPr lang="en-US" sz="1100" dirty="0">
                <a:solidFill>
                  <a:schemeClr val="bg1"/>
                </a:solidFill>
              </a:rPr>
              <a:t>College Name: University College of Engineering - </a:t>
            </a:r>
            <a:r>
              <a:rPr lang="en-US" sz="1100" dirty="0" err="1">
                <a:solidFill>
                  <a:schemeClr val="bg1"/>
                </a:solidFill>
              </a:rPr>
              <a:t>Arni</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1500"/>
            <a:ext cx="4448791" cy="4304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32397" y="1061211"/>
            <a:ext cx="4386264" cy="502671"/>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800"/>
              </a:spcAft>
              <a:buClr>
                <a:srgbClr val="213163"/>
              </a:buClr>
            </a:pPr>
            <a:r>
              <a:rPr lang="en-US" b="1" dirty="0"/>
              <a:t>Dataset Description:</a:t>
            </a:r>
          </a:p>
        </p:txBody>
      </p:sp>
      <p:sp>
        <p:nvSpPr>
          <p:cNvPr id="4" name="Rectangle: Rounded Corners 3">
            <a:extLst>
              <a:ext uri="{FF2B5EF4-FFF2-40B4-BE49-F238E27FC236}">
                <a16:creationId xmlns:a16="http://schemas.microsoft.com/office/drawing/2014/main" id="{300BA6DF-808E-6C3A-3E47-844A347ED7E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2050" name="Picture 2">
            <a:extLst>
              <a:ext uri="{FF2B5EF4-FFF2-40B4-BE49-F238E27FC236}">
                <a16:creationId xmlns:a16="http://schemas.microsoft.com/office/drawing/2014/main" id="{6519F00E-5D6D-B16D-8A5F-99116317A5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08" y="1395413"/>
            <a:ext cx="9144000" cy="317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36818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994180EB-2034-7734-FFDC-5944E4172C60}"/>
              </a:ext>
            </a:extLst>
          </p:cNvPr>
          <p:cNvSpPr txBox="1">
            <a:spLocks/>
          </p:cNvSpPr>
          <p:nvPr/>
        </p:nvSpPr>
        <p:spPr>
          <a:xfrm>
            <a:off x="284796" y="1025134"/>
            <a:ext cx="8414703" cy="363173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Data Preprocessing and Feature Engineering:</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Clean the data by removing missing values and duplicates.</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Convert date columns to appropriate data types and extract relevant information such as month and day of the week.</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Normalize numerical columns and handle outliers for better model performance.</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Perform feature engineering to extract meaningful attributes such as customer segments, product categories, and sales metrics.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Feature Selection:</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Identify and select the most relevant features such as sales, discounts, shipping costs, and customer segments that impact profit.</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Use correlation analysis, mutual information, and feature importance from models to determine which features to use for model training.</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Algorithm Selection:</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Choose suitable algorithms for regression tasks, such as linear regression, K-Nearest Neighbors (KNN), decision trees, random forests, and gradient boosting.</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Experiment with different algorithms and hyperparameter tuning to find the best-performing model.</a:t>
            </a:r>
          </a:p>
        </p:txBody>
      </p:sp>
      <p:sp>
        <p:nvSpPr>
          <p:cNvPr id="3" name="Rectangle: Rounded Corners 2">
            <a:extLst>
              <a:ext uri="{FF2B5EF4-FFF2-40B4-BE49-F238E27FC236}">
                <a16:creationId xmlns:a16="http://schemas.microsoft.com/office/drawing/2014/main" id="{D3D057BE-FF59-B57D-C2C9-4D3667CF13FA}"/>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90534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Model Development &amp; Algorithm</a:t>
            </a:r>
          </a:p>
        </p:txBody>
      </p:sp>
      <p:sp>
        <p:nvSpPr>
          <p:cNvPr id="5" name="Google Shape;62;g5fab984687_2_0">
            <a:extLst>
              <a:ext uri="{FF2B5EF4-FFF2-40B4-BE49-F238E27FC236}">
                <a16:creationId xmlns:a16="http://schemas.microsoft.com/office/drawing/2014/main" id="{8B6D3B9E-06BD-BF72-4418-CD55FF7CA638}"/>
              </a:ext>
            </a:extLst>
          </p:cNvPr>
          <p:cNvSpPr txBox="1">
            <a:spLocks/>
          </p:cNvSpPr>
          <p:nvPr/>
        </p:nvSpPr>
        <p:spPr>
          <a:xfrm>
            <a:off x="289845" y="1259618"/>
            <a:ext cx="8108833" cy="2431405"/>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4.Model Training and Evaluation:</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Split the dataset into training and testing sets.</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Train the selected models on the training data, and tune hyperparameters for optimal performance.</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Evaluate the models using metrics like mean squared error (MSE) and R-squared (R2).</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Compare model performance to identify the best model.</a:t>
            </a:r>
          </a:p>
          <a:p>
            <a:pPr algn="just"/>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5.Model Deployment and Continuous Improvement:</a:t>
            </a:r>
            <a:endPar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endParaRP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Select the best model based on evaluation results and deploy it for use in production.</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Integrate the model with e-commerce business systems for real-time predictions.</a:t>
            </a:r>
          </a:p>
          <a:p>
            <a:pPr marL="742950" lvl="1" indent="-285750" algn="just">
              <a:buFont typeface="Arial" panose="020B0604020202020204" pitchFamily="34" charset="0"/>
              <a:buChar cha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Continuously monitor model performance and retrain the model with new data as needed to maintain and improve its accuracy and predictive power.</a:t>
            </a:r>
          </a:p>
        </p:txBody>
      </p:sp>
      <p:sp>
        <p:nvSpPr>
          <p:cNvPr id="3" name="Rectangle: Rounded Corners 2">
            <a:extLst>
              <a:ext uri="{FF2B5EF4-FFF2-40B4-BE49-F238E27FC236}">
                <a16:creationId xmlns:a16="http://schemas.microsoft.com/office/drawing/2014/main" id="{CA4F8051-E5B2-948F-E13C-AB2F662872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8507820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4" name="Picture 3">
            <a:extLst>
              <a:ext uri="{FF2B5EF4-FFF2-40B4-BE49-F238E27FC236}">
                <a16:creationId xmlns:a16="http://schemas.microsoft.com/office/drawing/2014/main" id="{4389998F-AFEC-1A4E-8562-A5EC37E81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8407" y="895265"/>
            <a:ext cx="3544701" cy="3830955"/>
          </a:xfrm>
          <a:prstGeom prst="rect">
            <a:avLst/>
          </a:prstGeom>
        </p:spPr>
      </p:pic>
    </p:spTree>
    <p:extLst>
      <p:ext uri="{BB962C8B-B14F-4D97-AF65-F5344CB8AC3E}">
        <p14:creationId xmlns:p14="http://schemas.microsoft.com/office/powerpoint/2010/main" val="20080259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4" name="Picture 3">
            <a:extLst>
              <a:ext uri="{FF2B5EF4-FFF2-40B4-BE49-F238E27FC236}">
                <a16:creationId xmlns:a16="http://schemas.microsoft.com/office/drawing/2014/main" id="{AD2A0F6D-5B72-6362-E56A-95D449429C29}"/>
              </a:ext>
            </a:extLst>
          </p:cNvPr>
          <p:cNvPicPr>
            <a:picLocks noChangeAspect="1"/>
          </p:cNvPicPr>
          <p:nvPr/>
        </p:nvPicPr>
        <p:blipFill>
          <a:blip r:embed="rId3"/>
          <a:stretch>
            <a:fillRect/>
          </a:stretch>
        </p:blipFill>
        <p:spPr>
          <a:xfrm>
            <a:off x="1605195" y="1335332"/>
            <a:ext cx="5933607" cy="2361883"/>
          </a:xfrm>
          <a:prstGeom prst="rect">
            <a:avLst/>
          </a:prstGeom>
        </p:spPr>
      </p:pic>
    </p:spTree>
    <p:extLst>
      <p:ext uri="{BB962C8B-B14F-4D97-AF65-F5344CB8AC3E}">
        <p14:creationId xmlns:p14="http://schemas.microsoft.com/office/powerpoint/2010/main" val="18984663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4" name="Picture 3">
            <a:extLst>
              <a:ext uri="{FF2B5EF4-FFF2-40B4-BE49-F238E27FC236}">
                <a16:creationId xmlns:a16="http://schemas.microsoft.com/office/drawing/2014/main" id="{6350EE04-114A-38FD-64EA-1B7CA76633D8}"/>
              </a:ext>
            </a:extLst>
          </p:cNvPr>
          <p:cNvPicPr>
            <a:picLocks noChangeAspect="1"/>
          </p:cNvPicPr>
          <p:nvPr/>
        </p:nvPicPr>
        <p:blipFill>
          <a:blip r:embed="rId3"/>
          <a:stretch>
            <a:fillRect/>
          </a:stretch>
        </p:blipFill>
        <p:spPr>
          <a:xfrm>
            <a:off x="2985770" y="895265"/>
            <a:ext cx="2657200" cy="3997496"/>
          </a:xfrm>
          <a:prstGeom prst="rect">
            <a:avLst/>
          </a:prstGeom>
        </p:spPr>
      </p:pic>
    </p:spTree>
    <p:extLst>
      <p:ext uri="{BB962C8B-B14F-4D97-AF65-F5344CB8AC3E}">
        <p14:creationId xmlns:p14="http://schemas.microsoft.com/office/powerpoint/2010/main" val="18798553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4" name="Picture 3">
            <a:extLst>
              <a:ext uri="{FF2B5EF4-FFF2-40B4-BE49-F238E27FC236}">
                <a16:creationId xmlns:a16="http://schemas.microsoft.com/office/drawing/2014/main" id="{6E7F1BBF-443F-46F6-509B-7A2AECB6A8BB}"/>
              </a:ext>
            </a:extLst>
          </p:cNvPr>
          <p:cNvPicPr>
            <a:picLocks noChangeAspect="1"/>
          </p:cNvPicPr>
          <p:nvPr/>
        </p:nvPicPr>
        <p:blipFill>
          <a:blip r:embed="rId3"/>
          <a:stretch>
            <a:fillRect/>
          </a:stretch>
        </p:blipFill>
        <p:spPr>
          <a:xfrm>
            <a:off x="2926080" y="825573"/>
            <a:ext cx="2486533" cy="4098925"/>
          </a:xfrm>
          <a:prstGeom prst="rect">
            <a:avLst/>
          </a:prstGeom>
        </p:spPr>
      </p:pic>
    </p:spTree>
    <p:extLst>
      <p:ext uri="{BB962C8B-B14F-4D97-AF65-F5344CB8AC3E}">
        <p14:creationId xmlns:p14="http://schemas.microsoft.com/office/powerpoint/2010/main" val="40955121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Result</a:t>
            </a:r>
          </a:p>
        </p:txBody>
      </p:sp>
      <p:sp>
        <p:nvSpPr>
          <p:cNvPr id="3" name="Rectangle: Rounded Corners 2">
            <a:extLst>
              <a:ext uri="{FF2B5EF4-FFF2-40B4-BE49-F238E27FC236}">
                <a16:creationId xmlns:a16="http://schemas.microsoft.com/office/drawing/2014/main" id="{D720FFF0-E755-A3C1-7019-B698C185913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4" name="Picture 3">
            <a:extLst>
              <a:ext uri="{FF2B5EF4-FFF2-40B4-BE49-F238E27FC236}">
                <a16:creationId xmlns:a16="http://schemas.microsoft.com/office/drawing/2014/main" id="{0025DC24-3ED2-B618-1011-C8474BD9E3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3620" y="1121091"/>
            <a:ext cx="7076758" cy="3581059"/>
          </a:xfrm>
          <a:prstGeom prst="rect">
            <a:avLst/>
          </a:prstGeom>
        </p:spPr>
      </p:pic>
    </p:spTree>
    <p:extLst>
      <p:ext uri="{BB962C8B-B14F-4D97-AF65-F5344CB8AC3E}">
        <p14:creationId xmlns:p14="http://schemas.microsoft.com/office/powerpoint/2010/main" val="191108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Future Scope</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5" y="1070342"/>
            <a:ext cx="4386264" cy="2657107"/>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spcAft>
                <a:spcPts val="800"/>
              </a:spcAft>
              <a:buClr>
                <a:srgbClr val="213163"/>
              </a:buClr>
            </a:pP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future scope of this project includes integrating real-time data streams for up-to-date insights and predictive analytics to support dynamic decision-making. The system's capacity to handle larger datasets and more complex features will improve its predictive accuracy and robustness. Utilizing advanced machine learning algorithms such as deep learning and ensemble methods can enhance performance across diverse use cases. Incorporating customer feedback and market trends into the model can help anticipate future demands and preferences.</a:t>
            </a:r>
            <a:endParaRPr lang="en-US" dirty="0">
              <a:latin typeface="Times New Roman" panose="02020603050405020304" pitchFamily="18" charset="0"/>
              <a:cs typeface="Times New Roman" panose="02020603050405020304" pitchFamily="18" charset="0"/>
            </a:endParaRPr>
          </a:p>
        </p:txBody>
      </p:sp>
      <p:pic>
        <p:nvPicPr>
          <p:cNvPr id="4" name="Picture 2" descr="Abstract background with futuristic elements">
            <a:extLst>
              <a:ext uri="{FF2B5EF4-FFF2-40B4-BE49-F238E27FC236}">
                <a16:creationId xmlns:a16="http://schemas.microsoft.com/office/drawing/2014/main" id="{2DFFDD78-8193-B6B6-8529-33E2B45BE7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2980" y="1070342"/>
            <a:ext cx="4045195" cy="2694642"/>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D50F82B8-027F-FE81-F820-12804D709DA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27761585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Video of the Project</a:t>
            </a:r>
          </a:p>
        </p:txBody>
      </p:sp>
      <p:sp>
        <p:nvSpPr>
          <p:cNvPr id="3" name="Rectangle: Rounded Corners 2">
            <a:extLst>
              <a:ext uri="{FF2B5EF4-FFF2-40B4-BE49-F238E27FC236}">
                <a16:creationId xmlns:a16="http://schemas.microsoft.com/office/drawing/2014/main" id="{ED16DA83-8B77-1F53-8180-D418650E5779}"/>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6" name="Picture 5">
            <a:extLst>
              <a:ext uri="{FF2B5EF4-FFF2-40B4-BE49-F238E27FC236}">
                <a16:creationId xmlns:a16="http://schemas.microsoft.com/office/drawing/2014/main" id="{7894A38A-4D9D-275E-61E8-21C89E9A94E8}"/>
              </a:ext>
            </a:extLst>
          </p:cNvPr>
          <p:cNvPicPr>
            <a:picLocks noChangeAspect="1"/>
          </p:cNvPicPr>
          <p:nvPr/>
        </p:nvPicPr>
        <p:blipFill>
          <a:blip r:embed="rId3"/>
          <a:stretch>
            <a:fillRect/>
          </a:stretch>
        </p:blipFill>
        <p:spPr>
          <a:xfrm>
            <a:off x="1081667" y="1025134"/>
            <a:ext cx="6980663" cy="3755742"/>
          </a:xfrm>
          <a:prstGeom prst="rect">
            <a:avLst/>
          </a:prstGeom>
        </p:spPr>
      </p:pic>
    </p:spTree>
    <p:extLst>
      <p:ext uri="{BB962C8B-B14F-4D97-AF65-F5344CB8AC3E}">
        <p14:creationId xmlns:p14="http://schemas.microsoft.com/office/powerpoint/2010/main" val="943657634"/>
      </p:ext>
    </p:extLst>
  </p:cSld>
  <p:clrMapOvr>
    <a:masterClrMapping/>
  </p:clrMapOvr>
  <mc:AlternateContent xmlns:mc="http://schemas.openxmlformats.org/markup-compatibility/2006" xmlns:p14="http://schemas.microsoft.com/office/powerpoint/2010/main">
    <mc:Choice Requires="p14">
      <p:transition spd="slow" p14:dur="2000" advTm="909264"/>
    </mc:Choice>
    <mc:Fallback xmlns="">
      <p:transition spd="slow" advTm="909264"/>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a:extLst>
              <a:ext uri="{FF2B5EF4-FFF2-40B4-BE49-F238E27FC236}">
                <a16:creationId xmlns:a16="http://schemas.microsoft.com/office/drawing/2014/main" id="{37614006-D2E9-31D1-7F3E-A26C1C892A99}"/>
              </a:ext>
            </a:extLst>
          </p:cNvPr>
          <p:cNvSpPr txBox="1"/>
          <p:nvPr/>
        </p:nvSpPr>
        <p:spPr>
          <a:xfrm>
            <a:off x="904970" y="2279362"/>
            <a:ext cx="7334060" cy="584775"/>
          </a:xfrm>
          <a:prstGeom prst="rect">
            <a:avLst/>
          </a:prstGeom>
          <a:noFill/>
        </p:spPr>
        <p:txBody>
          <a:bodyPr wrap="none" rtlCol="0">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
        <p:nvSpPr>
          <p:cNvPr id="2" name="Rectangle: Rounded Corners 1">
            <a:extLst>
              <a:ext uri="{FF2B5EF4-FFF2-40B4-BE49-F238E27FC236}">
                <a16:creationId xmlns:a16="http://schemas.microsoft.com/office/drawing/2014/main" id="{736D6896-22E4-C9ED-686A-6FC00CB620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3497491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9" y="573002"/>
            <a:ext cx="293608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Conclusion</a:t>
            </a:r>
            <a:endParaRPr lang="en-US" sz="1600" dirty="0">
              <a:solidFill>
                <a:srgbClr val="213163"/>
              </a:solidFill>
            </a:endParaRP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239075" y="895265"/>
            <a:ext cx="5795353" cy="4026713"/>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lnSpc>
                <a:spcPct val="150000"/>
              </a:lnSpc>
              <a:spcAft>
                <a:spcPts val="800"/>
              </a:spcAft>
            </a:pPr>
            <a:r>
              <a:rPr lang="en-US" sz="1800" dirty="0">
                <a:effectLst/>
                <a:latin typeface="Times New Roman" panose="02020603050405020304" pitchFamily="18" charset="0"/>
                <a:ea typeface="Calibri" panose="020F0502020204030204" pitchFamily="34" charset="0"/>
                <a:cs typeface="SimSun" panose="02010600030101010101" pitchFamily="2" charset="-122"/>
              </a:rPr>
              <a:t>The project presents a comprehensive approach to analyzing and modeling data from a U.S. e-commerce dataset. Through exploratory data analysis, we gain valuable insights into patterns and relationships within the data, such as seasonal trends in sales and quantities, customer purchasing behaviors, and regional preferences. This analysis guides the development of predictive models, including linear regression and other machine learning techniques, to make informed predictions and improve business operations.</a:t>
            </a:r>
          </a:p>
        </p:txBody>
      </p:sp>
      <p:pic>
        <p:nvPicPr>
          <p:cNvPr id="3074" name="Picture 2" descr="A pen and papers with check marks&#10;&#10;Description automatically generated">
            <a:extLst>
              <a:ext uri="{FF2B5EF4-FFF2-40B4-BE49-F238E27FC236}">
                <a16:creationId xmlns:a16="http://schemas.microsoft.com/office/drawing/2014/main" id="{FDC453B0-C424-D95C-6012-33EEA3EB0D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4429" y="1720765"/>
            <a:ext cx="2997495" cy="211463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75639F87-2419-2090-ED90-F87CA912E101}"/>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7797082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Reference</a:t>
            </a:r>
          </a:p>
        </p:txBody>
      </p:sp>
      <p:sp>
        <p:nvSpPr>
          <p:cNvPr id="2" name="Rectangle: Rounded Corners 1">
            <a:extLst>
              <a:ext uri="{FF2B5EF4-FFF2-40B4-BE49-F238E27FC236}">
                <a16:creationId xmlns:a16="http://schemas.microsoft.com/office/drawing/2014/main" id="{7F635C57-5806-7CE6-3885-F602AC7B5195}"/>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
        <p:nvSpPr>
          <p:cNvPr id="4" name="TextBox 3">
            <a:extLst>
              <a:ext uri="{FF2B5EF4-FFF2-40B4-BE49-F238E27FC236}">
                <a16:creationId xmlns:a16="http://schemas.microsoft.com/office/drawing/2014/main" id="{680E0D31-4F0F-4343-0B94-2C8BAA1BFFD6}"/>
              </a:ext>
            </a:extLst>
          </p:cNvPr>
          <p:cNvSpPr txBox="1"/>
          <p:nvPr/>
        </p:nvSpPr>
        <p:spPr>
          <a:xfrm>
            <a:off x="977901" y="1201615"/>
            <a:ext cx="6642099" cy="3035575"/>
          </a:xfrm>
          <a:prstGeom prst="rect">
            <a:avLst/>
          </a:prstGeom>
          <a:noFill/>
        </p:spPr>
        <p:txBody>
          <a:bodyPr wrap="square">
            <a:spAutoFit/>
          </a:bodyPr>
          <a:lstStyle/>
          <a:p>
            <a:pPr marL="342900" lvl="0" indent="-342900" algn="just">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3"/>
              </a:rPr>
              <a:t>https://github.com/Loki-30G/E-Commerce.git</a:t>
            </a:r>
            <a:r>
              <a:rPr lang="en-US" sz="1400" dirty="0">
                <a:effectLst/>
                <a:latin typeface="Times New Roman" panose="02020603050405020304" pitchFamily="18" charset="0"/>
                <a:ea typeface="Times New Roman" panose="02020603050405020304" pitchFamily="18" charset="0"/>
              </a:rPr>
              <a:t>), Lokesh G, 2024.</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video recorded link (</a:t>
            </a:r>
            <a:r>
              <a:rPr lang="en-US" sz="1400" u="sng" dirty="0">
                <a:solidFill>
                  <a:srgbClr val="0563C1"/>
                </a:solidFill>
                <a:effectLst/>
                <a:latin typeface="Times New Roman" panose="02020603050405020304" pitchFamily="18" charset="0"/>
                <a:ea typeface="Times New Roman" panose="02020603050405020304" pitchFamily="18" charset="0"/>
                <a:hlinkClick r:id="rId4"/>
              </a:rPr>
              <a:t>https://youtu.be/fA7Xy_GIN1U</a:t>
            </a:r>
            <a:r>
              <a:rPr lang="en-US" sz="1400" dirty="0">
                <a:effectLst/>
                <a:latin typeface="Times New Roman" panose="02020603050405020304" pitchFamily="18" charset="0"/>
                <a:ea typeface="Times New Roman" panose="02020603050405020304" pitchFamily="18" charset="0"/>
              </a:rPr>
              <a:t>), Lokesh G, 2024.</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PPT &amp; Report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5"/>
              </a:rPr>
              <a:t>https://github.com/Loki-30G/E-Commerce/tree/main/Report%20and%20PPT</a:t>
            </a:r>
            <a:r>
              <a:rPr lang="en-US" sz="1400" dirty="0">
                <a:effectLst/>
                <a:latin typeface="Times New Roman" panose="02020603050405020304" pitchFamily="18" charset="0"/>
                <a:ea typeface="Times New Roman" panose="02020603050405020304" pitchFamily="18" charset="0"/>
              </a:rPr>
              <a:t>), Lokesh G , 2024.</a:t>
            </a:r>
            <a:endParaRPr lang="en-IN" sz="1400" dirty="0">
              <a:effectLst/>
              <a:latin typeface="Times New Roman" panose="02020603050405020304" pitchFamily="18" charset="0"/>
              <a:ea typeface="Times New Roman" panose="02020603050405020304" pitchFamily="18" charset="0"/>
            </a:endParaRPr>
          </a:p>
          <a:p>
            <a:pPr marL="342900" lvl="0" indent="-342900" algn="just">
              <a:lnSpc>
                <a:spcPct val="150000"/>
              </a:lnSpc>
              <a:buFont typeface="+mj-lt"/>
              <a:buAutoNum type="arabicPeriod"/>
            </a:pPr>
            <a:r>
              <a:rPr lang="en-US" sz="1400" dirty="0">
                <a:effectLst/>
                <a:latin typeface="Times New Roman" panose="02020603050405020304" pitchFamily="18" charset="0"/>
                <a:ea typeface="Times New Roman" panose="02020603050405020304" pitchFamily="18" charset="0"/>
              </a:rPr>
              <a:t>Project Dataset </a:t>
            </a:r>
            <a:r>
              <a:rPr lang="en-US" sz="1400" dirty="0" err="1">
                <a:effectLst/>
                <a:latin typeface="Times New Roman" panose="02020603050405020304" pitchFamily="18" charset="0"/>
                <a:ea typeface="Times New Roman" panose="02020603050405020304" pitchFamily="18" charset="0"/>
              </a:rPr>
              <a:t>Github</a:t>
            </a:r>
            <a:r>
              <a:rPr lang="en-US" sz="1400" dirty="0">
                <a:effectLst/>
                <a:latin typeface="Times New Roman" panose="02020603050405020304" pitchFamily="18" charset="0"/>
                <a:ea typeface="Times New Roman" panose="02020603050405020304" pitchFamily="18" charset="0"/>
              </a:rPr>
              <a:t> link (</a:t>
            </a:r>
            <a:r>
              <a:rPr lang="en-US" sz="1400" u="sng" dirty="0">
                <a:solidFill>
                  <a:srgbClr val="0563C1"/>
                </a:solidFill>
                <a:effectLst/>
                <a:latin typeface="Times New Roman" panose="02020603050405020304" pitchFamily="18" charset="0"/>
                <a:ea typeface="Times New Roman" panose="02020603050405020304" pitchFamily="18" charset="0"/>
                <a:hlinkClick r:id="rId6"/>
              </a:rPr>
              <a:t>https://github.com/Loki-30G/E-Commerce/tree/main/Dataset</a:t>
            </a:r>
            <a:r>
              <a:rPr lang="en-US" sz="1400" dirty="0">
                <a:effectLst/>
                <a:latin typeface="Times New Roman" panose="02020603050405020304" pitchFamily="18" charset="0"/>
                <a:ea typeface="Times New Roman" panose="02020603050405020304" pitchFamily="18" charset="0"/>
              </a:rPr>
              <a:t>), Lokesh G, 2024.</a:t>
            </a:r>
          </a:p>
          <a:p>
            <a:pPr>
              <a:lnSpc>
                <a:spcPct val="107000"/>
              </a:lnSpc>
              <a:spcBef>
                <a:spcPts val="1200"/>
              </a:spcBef>
            </a:pPr>
            <a:r>
              <a:rPr lang="en-US" sz="1800" b="1" kern="0"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rPr>
              <a:t>GIT Hub Link of Project Code:</a:t>
            </a:r>
            <a:endParaRPr lang="en-IN" sz="1800" b="1" kern="0" dirty="0">
              <a:solidFill>
                <a:srgbClr val="2F5496"/>
              </a:solidFill>
              <a:effectLst/>
              <a:latin typeface="Calibri Light" panose="020F0302020204030204" pitchFamily="34" charset="0"/>
              <a:ea typeface="SimSun" panose="02010600030101010101" pitchFamily="2" charset="-122"/>
              <a:cs typeface="SimSun" panose="02010600030101010101" pitchFamily="2" charset="-122"/>
            </a:endParaRPr>
          </a:p>
          <a:p>
            <a:pPr algn="ctr"/>
            <a:r>
              <a:rPr lang="en-US" sz="1800" b="1" dirty="0">
                <a:effectLst/>
                <a:latin typeface="Times New Roman" panose="02020603050405020304" pitchFamily="18" charset="0"/>
                <a:ea typeface="Times New Roman" panose="02020603050405020304" pitchFamily="18" charset="0"/>
              </a:rPr>
              <a:t> </a:t>
            </a:r>
            <a:endParaRPr lang="en-IN" sz="1800" dirty="0">
              <a:effectLst/>
              <a:latin typeface="Times New Roman" panose="02020603050405020304" pitchFamily="18" charset="0"/>
              <a:ea typeface="Times New Roman" panose="02020603050405020304" pitchFamily="18" charset="0"/>
            </a:endParaRPr>
          </a:p>
          <a:p>
            <a:pPr algn="ctr"/>
            <a:r>
              <a:rPr lang="en-US" sz="1800" u="sng" dirty="0">
                <a:solidFill>
                  <a:srgbClr val="0563C1"/>
                </a:solidFill>
                <a:effectLst/>
                <a:latin typeface="Times New Roman" panose="02020603050405020304" pitchFamily="18" charset="0"/>
                <a:ea typeface="Times New Roman" panose="02020603050405020304" pitchFamily="18" charset="0"/>
                <a:hlinkClick r:id="rId7"/>
              </a:rPr>
              <a:t>https://github.com/Loki-30G/E-Commerce/tree/main/Code</a:t>
            </a:r>
            <a:endParaRPr lang="en-IN"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4809511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3161462" y="2041411"/>
            <a:ext cx="2821075" cy="530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Bef>
                <a:spcPts val="600"/>
              </a:spcBef>
            </a:pPr>
            <a:r>
              <a:rPr lang="en-US" sz="3000" b="1"/>
              <a:t>Thank you!</a:t>
            </a:r>
          </a:p>
        </p:txBody>
      </p:sp>
      <p:sp>
        <p:nvSpPr>
          <p:cNvPr id="2" name="Rectangle: Rounded Corners 1">
            <a:extLst>
              <a:ext uri="{FF2B5EF4-FFF2-40B4-BE49-F238E27FC236}">
                <a16:creationId xmlns:a16="http://schemas.microsoft.com/office/drawing/2014/main" id="{E240457B-EFE9-7178-7EB3-4AC56794391F}"/>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88237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26467" y="566209"/>
            <a:ext cx="4445533"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600" b="1" dirty="0">
                <a:solidFill>
                  <a:srgbClr val="213163"/>
                </a:solidFill>
              </a:rPr>
              <a:t>Course Outline</a:t>
            </a:r>
          </a:p>
        </p:txBody>
      </p:sp>
      <p:sp>
        <p:nvSpPr>
          <p:cNvPr id="62" name="Google Shape;62;g5fab984687_2_0"/>
          <p:cNvSpPr txBox="1">
            <a:spLocks noGrp="1"/>
          </p:cNvSpPr>
          <p:nvPr>
            <p:ph type="body" idx="4294967295"/>
          </p:nvPr>
        </p:nvSpPr>
        <p:spPr>
          <a:xfrm>
            <a:off x="126468" y="1054419"/>
            <a:ext cx="4594388" cy="3046958"/>
          </a:xfrm>
          <a:prstGeom prst="rect">
            <a:avLst/>
          </a:prstGeom>
          <a:noFill/>
          <a:ln>
            <a:noFill/>
          </a:ln>
        </p:spPr>
        <p:txBody>
          <a:bodyPr spcFirstLastPara="1" wrap="square" lIns="91425" tIns="91425" rIns="91425" bIns="91425" anchor="t" anchorCtr="0">
            <a:spAutoFit/>
          </a:bodyPr>
          <a:lstStyle/>
          <a:p>
            <a:pPr marL="173736" indent="-173736">
              <a:spcAft>
                <a:spcPts val="800"/>
              </a:spcAft>
              <a:buClr>
                <a:srgbClr val="213163"/>
              </a:buClr>
              <a:buFont typeface="Arial" panose="020B0604020202020204" pitchFamily="34" charset="0"/>
              <a:buChar char="•"/>
            </a:pPr>
            <a:r>
              <a:rPr lang="en-US" dirty="0"/>
              <a:t>Abstract</a:t>
            </a:r>
          </a:p>
          <a:p>
            <a:pPr marL="173736" indent="-173736">
              <a:spcAft>
                <a:spcPts val="800"/>
              </a:spcAft>
              <a:buClr>
                <a:srgbClr val="213163"/>
              </a:buClr>
              <a:buFont typeface="Arial" panose="020B0604020202020204" pitchFamily="34" charset="0"/>
              <a:buChar char="•"/>
            </a:pPr>
            <a:r>
              <a:rPr lang="en-US" dirty="0"/>
              <a:t>Problem Statement</a:t>
            </a:r>
          </a:p>
          <a:p>
            <a:pPr marL="173736" indent="-173736">
              <a:spcAft>
                <a:spcPts val="800"/>
              </a:spcAft>
              <a:buClr>
                <a:srgbClr val="213163"/>
              </a:buClr>
              <a:buFont typeface="Arial" panose="020B0604020202020204" pitchFamily="34" charset="0"/>
              <a:buChar char="•"/>
            </a:pPr>
            <a:r>
              <a:rPr lang="en-US" dirty="0"/>
              <a:t>Aims, Objective &amp; Proposed System/Solution </a:t>
            </a:r>
          </a:p>
          <a:p>
            <a:pPr marL="173736" indent="-173736">
              <a:spcAft>
                <a:spcPts val="800"/>
              </a:spcAft>
              <a:buClr>
                <a:srgbClr val="213163"/>
              </a:buClr>
              <a:buFont typeface="Arial" panose="020B0604020202020204" pitchFamily="34" charset="0"/>
              <a:buChar char="•"/>
            </a:pPr>
            <a:r>
              <a:rPr lang="en-US" dirty="0"/>
              <a:t>System Deployment Approach</a:t>
            </a:r>
          </a:p>
          <a:p>
            <a:pPr marL="173736" indent="-173736">
              <a:spcAft>
                <a:spcPts val="800"/>
              </a:spcAft>
              <a:buClr>
                <a:srgbClr val="213163"/>
              </a:buClr>
              <a:buFont typeface="Arial" panose="020B0604020202020204" pitchFamily="34" charset="0"/>
              <a:buChar char="•"/>
            </a:pPr>
            <a:r>
              <a:rPr lang="en-US" dirty="0"/>
              <a:t>Model Development &amp; Algorithm</a:t>
            </a:r>
          </a:p>
          <a:p>
            <a:pPr marL="173736" indent="-173736">
              <a:spcAft>
                <a:spcPts val="800"/>
              </a:spcAft>
              <a:buClr>
                <a:srgbClr val="213163"/>
              </a:buClr>
              <a:buFont typeface="Arial" panose="020B0604020202020204" pitchFamily="34" charset="0"/>
              <a:buChar char="•"/>
            </a:pPr>
            <a:r>
              <a:rPr lang="en-US" dirty="0"/>
              <a:t>Future Scope</a:t>
            </a:r>
          </a:p>
          <a:p>
            <a:pPr marL="173736" indent="-173736">
              <a:spcAft>
                <a:spcPts val="800"/>
              </a:spcAft>
              <a:buClr>
                <a:srgbClr val="213163"/>
              </a:buClr>
              <a:buFont typeface="Arial" panose="020B0604020202020204" pitchFamily="34" charset="0"/>
              <a:buChar char="•"/>
            </a:pPr>
            <a:r>
              <a:rPr lang="en-US" dirty="0"/>
              <a:t>Video of the Project</a:t>
            </a:r>
          </a:p>
          <a:p>
            <a:pPr marL="173736" indent="-173736">
              <a:spcAft>
                <a:spcPts val="800"/>
              </a:spcAft>
              <a:buClr>
                <a:srgbClr val="213163"/>
              </a:buClr>
              <a:buFont typeface="Arial" panose="020B0604020202020204" pitchFamily="34" charset="0"/>
              <a:buChar char="•"/>
            </a:pPr>
            <a:r>
              <a:rPr lang="en-US" dirty="0"/>
              <a:t>Conclusion</a:t>
            </a:r>
          </a:p>
          <a:p>
            <a:pPr marL="173736" indent="-173736">
              <a:spcAft>
                <a:spcPts val="800"/>
              </a:spcAft>
              <a:buClr>
                <a:srgbClr val="213163"/>
              </a:buClr>
              <a:buFont typeface="Arial" panose="020B0604020202020204" pitchFamily="34" charset="0"/>
              <a:buChar char="•"/>
            </a:pPr>
            <a:r>
              <a:rPr lang="en-US" dirty="0"/>
              <a:t>Reference</a:t>
            </a:r>
          </a:p>
        </p:txBody>
      </p:sp>
      <p:pic>
        <p:nvPicPr>
          <p:cNvPr id="4" name="Picture 3">
            <a:extLst>
              <a:ext uri="{FF2B5EF4-FFF2-40B4-BE49-F238E27FC236}">
                <a16:creationId xmlns:a16="http://schemas.microsoft.com/office/drawing/2014/main" id="{FE6ACA23-A691-BBFF-54D8-448548EFD8C2}"/>
              </a:ext>
            </a:extLst>
          </p:cNvPr>
          <p:cNvPicPr>
            <a:picLocks noChangeAspect="1"/>
          </p:cNvPicPr>
          <p:nvPr/>
        </p:nvPicPr>
        <p:blipFill>
          <a:blip r:embed="rId3"/>
          <a:stretch>
            <a:fillRect/>
          </a:stretch>
        </p:blipFill>
        <p:spPr>
          <a:xfrm>
            <a:off x="5413790" y="1047750"/>
            <a:ext cx="3194940" cy="3194940"/>
          </a:xfrm>
          <a:prstGeom prst="rect">
            <a:avLst/>
          </a:prstGeom>
          <a:effectLst>
            <a:outerShdw blurRad="50800" dist="38100" dir="5400000" algn="t" rotWithShape="0">
              <a:prstClr val="black">
                <a:alpha val="40000"/>
              </a:prstClr>
            </a:outerShdw>
          </a:effectLst>
        </p:spPr>
      </p:pic>
      <p:sp>
        <p:nvSpPr>
          <p:cNvPr id="2" name="Rectangle: Rounded Corners 1">
            <a:extLst>
              <a:ext uri="{FF2B5EF4-FFF2-40B4-BE49-F238E27FC236}">
                <a16:creationId xmlns:a16="http://schemas.microsoft.com/office/drawing/2014/main" id="{8846C410-215E-75CA-ACBE-817720E8660E}"/>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8570683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4437065" cy="3332387"/>
          </a:xfrm>
          <a:prstGeom prst="rect">
            <a:avLst/>
          </a:prstGeom>
          <a:noFill/>
        </p:spPr>
        <p:txBody>
          <a:bodyPr wrap="square" lIns="91440" tIns="45720" rIns="91440" bIns="45720" anchor="t">
            <a:spAutoFit/>
          </a:bodyPr>
          <a:lstStyle/>
          <a:p>
            <a:pPr marL="228600" algn="just">
              <a:lnSpc>
                <a:spcPct val="107000"/>
              </a:lnSpc>
              <a:spcAft>
                <a:spcPts val="800"/>
              </a:spcAft>
            </a:pPr>
            <a:r>
              <a:rPr lang="en-US" sz="1800" dirty="0">
                <a:solidFill>
                  <a:srgbClr val="333333"/>
                </a:solidFill>
                <a:effectLst/>
                <a:latin typeface="Times New Roman" panose="02020603050405020304" pitchFamily="18" charset="0"/>
                <a:ea typeface="Georgia" panose="02040502050405020303" pitchFamily="18" charset="0"/>
                <a:cs typeface="SimSun" panose="02010600030101010101" pitchFamily="2" charset="-122"/>
              </a:rPr>
              <a:t>The program performs a comprehensive analysis of an e-commerce dataset to provide insights into business performance and customer preferences. It begins with data preprocessing to handle missing values, encode categorical data, and remove duplicate entries. Exploratory data analysis (EDA) includes visualizations such as histograms, boxplots, scatter plots, and heatmaps to understand relationships within the data.</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Abstract</a:t>
            </a:r>
          </a:p>
        </p:txBody>
      </p:sp>
      <p:grpSp>
        <p:nvGrpSpPr>
          <p:cNvPr id="2" name="Group 1">
            <a:extLst>
              <a:ext uri="{FF2B5EF4-FFF2-40B4-BE49-F238E27FC236}">
                <a16:creationId xmlns:a16="http://schemas.microsoft.com/office/drawing/2014/main" id="{04E526CE-9EDA-9855-A718-7E9F0DCA759E}"/>
              </a:ext>
            </a:extLst>
          </p:cNvPr>
          <p:cNvGrpSpPr/>
          <p:nvPr/>
        </p:nvGrpSpPr>
        <p:grpSpPr>
          <a:xfrm>
            <a:off x="4879857" y="950917"/>
            <a:ext cx="3986766" cy="3986766"/>
            <a:chOff x="5001834" y="864388"/>
            <a:chExt cx="3986766" cy="3986766"/>
          </a:xfrm>
        </p:grpSpPr>
        <p:pic>
          <p:nvPicPr>
            <p:cNvPr id="8" name="Picture 7"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5001834" y="864388"/>
              <a:ext cx="3986766" cy="3986766"/>
            </a:xfrm>
            <a:prstGeom prst="rect">
              <a:avLst/>
            </a:prstGeom>
          </p:spPr>
        </p:pic>
        <p:pic>
          <p:nvPicPr>
            <p:cNvPr id="9" name="Picture 8" descr="Businessman fist on chin">
              <a:extLst>
                <a:ext uri="{FF2B5EF4-FFF2-40B4-BE49-F238E27FC236}">
                  <a16:creationId xmlns:a16="http://schemas.microsoft.com/office/drawing/2014/main" id="{EB5C4C72-E6C0-61C6-AA0A-7DCBB4DACB82}"/>
                </a:ext>
              </a:extLst>
            </p:cNvPr>
            <p:cNvPicPr>
              <a:picLocks noChangeAspect="1"/>
            </p:cNvPicPr>
            <p:nvPr/>
          </p:nvPicPr>
          <p:blipFill rotWithShape="1">
            <a:blip r:embed="rId4"/>
            <a:srcRect b="62888"/>
            <a:stretch/>
          </p:blipFill>
          <p:spPr>
            <a:xfrm flipH="1">
              <a:off x="6478945" y="2680677"/>
              <a:ext cx="1647824" cy="2016369"/>
            </a:xfrm>
            <a:prstGeom prst="rect">
              <a:avLst/>
            </a:prstGeom>
          </p:spPr>
        </p:pic>
      </p:grpSp>
      <p:sp>
        <p:nvSpPr>
          <p:cNvPr id="4" name="Rectangle: Rounded Corners 3">
            <a:extLst>
              <a:ext uri="{FF2B5EF4-FFF2-40B4-BE49-F238E27FC236}">
                <a16:creationId xmlns:a16="http://schemas.microsoft.com/office/drawing/2014/main" id="{C6A89C87-EE36-354F-CC70-ADF71C04A1FC}"/>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42289848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314552" y="1059838"/>
            <a:ext cx="5168859" cy="3787383"/>
          </a:xfrm>
          <a:prstGeom prst="rect">
            <a:avLst/>
          </a:prstGeom>
          <a:noFill/>
        </p:spPr>
        <p:txBody>
          <a:bodyPr wrap="square" lIns="91440" tIns="45720" rIns="91440" bIns="45720" anchor="t">
            <a:spAutoFit/>
          </a:bodyPr>
          <a:lstStyle/>
          <a:p>
            <a:pPr algn="just">
              <a:lnSpc>
                <a:spcPct val="150000"/>
              </a:lnSpc>
              <a:spcAft>
                <a:spcPts val="800"/>
              </a:spcAft>
              <a:tabLst>
                <a:tab pos="457200" algn="l"/>
                <a:tab pos="914400" algn="l"/>
                <a:tab pos="1371600" algn="l"/>
                <a:tab pos="1828800" algn="l"/>
                <a:tab pos="2943225" algn="l"/>
              </a:tabLst>
            </a:pPr>
            <a:r>
              <a:rPr lang="en-US" sz="1800" dirty="0">
                <a:solidFill>
                  <a:srgbClr val="111111"/>
                </a:solidFill>
                <a:effectLst/>
                <a:latin typeface="Times New Roman" panose="02020603050405020304" pitchFamily="18" charset="0"/>
                <a:ea typeface="Roboto" panose="02000000000000000000" pitchFamily="2" charset="0"/>
                <a:cs typeface="SimSun" panose="02010600030101010101" pitchFamily="2" charset="-122"/>
              </a:rPr>
              <a:t>The dataset consists of sales transactions from various categories of products and includes information such as sales revenue, profit, quantity sold, shipping cost, and other factors. The main focus is to explore how different factors such as sales, discount, and shipping cost impact profit. Additionally, the analysis aims to identify trends and patterns in the data, such as most sold products, monthly variations, and category-wise performance.</a:t>
            </a:r>
            <a:endParaRPr lang="en-IN" sz="1800" dirty="0">
              <a:effectLst/>
              <a:latin typeface="Calibri" panose="020F0502020204030204" pitchFamily="34" charset="0"/>
              <a:ea typeface="Calibri" panose="020F0502020204030204" pitchFamily="34" charset="0"/>
              <a:cs typeface="SimSun" panose="02010600030101010101" pitchFamily="2" charset="-122"/>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56921" y="631432"/>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Problem Statement</a:t>
            </a:r>
          </a:p>
        </p:txBody>
      </p:sp>
      <p:grpSp>
        <p:nvGrpSpPr>
          <p:cNvPr id="12" name="Group 11">
            <a:extLst>
              <a:ext uri="{FF2B5EF4-FFF2-40B4-BE49-F238E27FC236}">
                <a16:creationId xmlns:a16="http://schemas.microsoft.com/office/drawing/2014/main" id="{14F5ABAD-A8DA-A8DF-F8C4-C14C82B99951}"/>
              </a:ext>
            </a:extLst>
          </p:cNvPr>
          <p:cNvGrpSpPr/>
          <p:nvPr/>
        </p:nvGrpSpPr>
        <p:grpSpPr>
          <a:xfrm>
            <a:off x="5540332" y="1059838"/>
            <a:ext cx="3603668" cy="3063530"/>
            <a:chOff x="4578211" y="760307"/>
            <a:chExt cx="4510006" cy="3741355"/>
          </a:xfrm>
        </p:grpSpPr>
        <p:pic>
          <p:nvPicPr>
            <p:cNvPr id="13" name="Picture 12"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4" name="Picture 13"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
        <p:nvSpPr>
          <p:cNvPr id="2" name="Rectangle: Rounded Corners 1">
            <a:extLst>
              <a:ext uri="{FF2B5EF4-FFF2-40B4-BE49-F238E27FC236}">
                <a16:creationId xmlns:a16="http://schemas.microsoft.com/office/drawing/2014/main" id="{74178E87-2EAA-0088-FD4E-6CC6A9C864E4}"/>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6337141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6" y="871539"/>
            <a:ext cx="8683943" cy="125444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232724" y="1070342"/>
            <a:ext cx="8589965" cy="954107"/>
          </a:xfrm>
          <a:prstGeom prst="rect">
            <a:avLst/>
          </a:prstGeom>
          <a:noFill/>
        </p:spPr>
        <p:txBody>
          <a:bodyPr wrap="square" lIns="91440" tIns="45720" rIns="91440" bIns="45720" anchor="t">
            <a:spAutoFit/>
          </a:bodyPr>
          <a:lstStyle/>
          <a:p>
            <a:pPr algn="just" rtl="0" fontAlgn="base">
              <a:spcAft>
                <a:spcPts val="800"/>
              </a:spcAft>
              <a:buClr>
                <a:srgbClr val="213163"/>
              </a:buClr>
            </a:pPr>
            <a:r>
              <a:rPr lang="en-US" b="1" i="0" dirty="0">
                <a:solidFill>
                  <a:srgbClr val="000000"/>
                </a:solidFill>
                <a:effectLst/>
                <a:latin typeface="Times New Roman" panose="02020603050405020304" pitchFamily="18" charset="0"/>
                <a:cs typeface="Times New Roman" panose="02020603050405020304" pitchFamily="18" charset="0"/>
              </a:rPr>
              <a:t>Aim: </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The aim of this project is to leverage data from the U.S. e-commerce records of 2020 to perform comprehensive data analysis and develop predictive models that provide actionable insights for improving business operations and customer experiences in the e-commerce industry. Through this analysis, the project seeks to identify trends, patterns, and relationships within the data to inform strategic decision-making and optimize business processes.</a:t>
            </a:r>
            <a:endParaRPr lang="en-US" i="0" dirty="0">
              <a:solidFill>
                <a:srgbClr val="000000"/>
              </a:solidFill>
              <a:effectLst/>
              <a:latin typeface="Times New Roman" panose="02020603050405020304" pitchFamily="18" charset="0"/>
              <a:cs typeface="Times New Roman" panose="02020603050405020304" pitchFamily="18" charset="0"/>
            </a:endParaRP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134935" y="574406"/>
            <a:ext cx="4437065" cy="4959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Aim and Objective</a:t>
            </a:r>
          </a:p>
        </p:txBody>
      </p:sp>
      <p:pic>
        <p:nvPicPr>
          <p:cNvPr id="2" name="Graphic 1" descr="Presentation with checklist with solid fill">
            <a:extLst>
              <a:ext uri="{FF2B5EF4-FFF2-40B4-BE49-F238E27FC236}">
                <a16:creationId xmlns:a16="http://schemas.microsoft.com/office/drawing/2014/main" id="{8A7E7372-02E7-C82A-33D7-3493BBA3A60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7515" t="10396" r="9870" b="8883"/>
          <a:stretch/>
        </p:blipFill>
        <p:spPr>
          <a:xfrm>
            <a:off x="3094566" y="2064098"/>
            <a:ext cx="2954867" cy="2887133"/>
          </a:xfrm>
          <a:prstGeom prst="rect">
            <a:avLst/>
          </a:prstGeom>
        </p:spPr>
      </p:pic>
      <p:sp>
        <p:nvSpPr>
          <p:cNvPr id="4" name="Rectangle: Rounded Corners 3">
            <a:extLst>
              <a:ext uri="{FF2B5EF4-FFF2-40B4-BE49-F238E27FC236}">
                <a16:creationId xmlns:a16="http://schemas.microsoft.com/office/drawing/2014/main" id="{A8C9C2B1-6DC4-AFA6-1C3F-96635163266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12427330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2" name="Google Shape;62;g5fab984687_2_0"/>
          <p:cNvSpPr txBox="1">
            <a:spLocks noGrp="1"/>
          </p:cNvSpPr>
          <p:nvPr>
            <p:ph type="body" idx="4294967295"/>
          </p:nvPr>
        </p:nvSpPr>
        <p:spPr>
          <a:xfrm>
            <a:off x="185737" y="871539"/>
            <a:ext cx="5168858" cy="2019421"/>
          </a:xfrm>
          <a:prstGeom prst="rect">
            <a:avLst/>
          </a:prstGeom>
          <a:noFill/>
          <a:ln>
            <a:noFill/>
          </a:ln>
        </p:spPr>
        <p:txBody>
          <a:bodyPr spcFirstLastPara="1" wrap="square" lIns="91425" tIns="91425" rIns="91425" bIns="91425" anchor="t" anchorCtr="0">
            <a:noAutofit/>
          </a:bodyPr>
          <a:lstStyle/>
          <a:p>
            <a:pPr>
              <a:spcBef>
                <a:spcPts val="600"/>
              </a:spcBef>
            </a:pPr>
            <a:endParaRPr lang="en-US" dirty="0"/>
          </a:p>
          <a:p>
            <a:pPr>
              <a:spcBef>
                <a:spcPts val="600"/>
              </a:spcBef>
            </a:pPr>
            <a:endParaRPr lang="en-US" dirty="0"/>
          </a:p>
          <a:p>
            <a:pPr>
              <a:spcBef>
                <a:spcPts val="600"/>
              </a:spcBef>
            </a:pPr>
            <a:endParaRPr lang="en-US" dirty="0"/>
          </a:p>
        </p:txBody>
      </p:sp>
      <p:sp>
        <p:nvSpPr>
          <p:cNvPr id="3" name="TextBox 2">
            <a:extLst>
              <a:ext uri="{FF2B5EF4-FFF2-40B4-BE49-F238E27FC236}">
                <a16:creationId xmlns:a16="http://schemas.microsoft.com/office/drawing/2014/main" id="{B6E6F345-B602-EC4B-B8B2-B4CAA1DC1D46}"/>
              </a:ext>
            </a:extLst>
          </p:cNvPr>
          <p:cNvSpPr txBox="1"/>
          <p:nvPr/>
        </p:nvSpPr>
        <p:spPr>
          <a:xfrm>
            <a:off x="134935" y="1059838"/>
            <a:ext cx="8650925" cy="3108543"/>
          </a:xfrm>
          <a:prstGeom prst="rect">
            <a:avLst/>
          </a:prstGeom>
          <a:noFill/>
        </p:spPr>
        <p:txBody>
          <a:bodyPr wrap="square" lIns="91440" tIns="45720" rIns="91440" bIns="45720" anchor="t">
            <a:spAutoFit/>
          </a:bodyPr>
          <a:lstStyle/>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Exploratory Data Analysis (EDA):</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Conduct a thorough analysis of the e-commerce dataset to understand the distribution and relationships of key features such as sales, quantities, categories, regions, and customer segments. This includes data cleaning, transformation, and visualization.</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Predictive Modeling: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Develop and train machine learning models, including linear regression and other advanced algorithms, to predict future sales and quantities based on historical data and identified patterns.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 Evaluation and Performance Optimization: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Evaluate the performance of different models using metrics such as accuracy, precision, recall, and F1 score. Optimize model parameters and features for improved performance and reliability.</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Actionable Insights: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Generate insights and recommendations for improving business operations, such as optimizing inventory management, streamlining supply chains, and personalizing customer experiences.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Data Visualization and Reporting: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Create clear and informative data visualizations to communicate findings to stakeholders, enabling them to make data-driven decisions.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Future-Proofing the Model:</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Ensure the model can adapt to changing data patterns and incorporate new data sources to stay relevant and useful over time.</a:t>
            </a:r>
          </a:p>
        </p:txBody>
      </p:sp>
      <p:sp>
        <p:nvSpPr>
          <p:cNvPr id="7" name="Google Shape;61;g5fab984687_2_0">
            <a:extLst>
              <a:ext uri="{FF2B5EF4-FFF2-40B4-BE49-F238E27FC236}">
                <a16:creationId xmlns:a16="http://schemas.microsoft.com/office/drawing/2014/main" id="{A7A03A39-BA45-DE51-2252-69EFA1EBDD4D}"/>
              </a:ext>
            </a:extLst>
          </p:cNvPr>
          <p:cNvSpPr txBox="1">
            <a:spLocks/>
          </p:cNvSpPr>
          <p:nvPr/>
        </p:nvSpPr>
        <p:spPr>
          <a:xfrm>
            <a:off x="23332" y="596411"/>
            <a:ext cx="4437065" cy="48543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latin typeface="+mn-lt"/>
              </a:rPr>
              <a:t>Objectives</a:t>
            </a:r>
          </a:p>
        </p:txBody>
      </p:sp>
      <p:sp>
        <p:nvSpPr>
          <p:cNvPr id="2" name="Rectangle: Rounded Corners 1">
            <a:extLst>
              <a:ext uri="{FF2B5EF4-FFF2-40B4-BE49-F238E27FC236}">
                <a16:creationId xmlns:a16="http://schemas.microsoft.com/office/drawing/2014/main" id="{C711AFE3-C748-8F00-01FB-B0FACD532BF7}"/>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31747103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1"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Proposed Solution</a:t>
            </a:r>
          </a:p>
        </p:txBody>
      </p:sp>
      <p:sp>
        <p:nvSpPr>
          <p:cNvPr id="3" name="Google Shape;62;g5fab984687_2_0">
            <a:extLst>
              <a:ext uri="{FF2B5EF4-FFF2-40B4-BE49-F238E27FC236}">
                <a16:creationId xmlns:a16="http://schemas.microsoft.com/office/drawing/2014/main" id="{AE76DA37-EEF4-E854-985B-BBFC06857B90}"/>
              </a:ext>
            </a:extLst>
          </p:cNvPr>
          <p:cNvSpPr txBox="1">
            <a:spLocks/>
          </p:cNvSpPr>
          <p:nvPr/>
        </p:nvSpPr>
        <p:spPr>
          <a:xfrm>
            <a:off x="185737" y="1061211"/>
            <a:ext cx="5078788" cy="3416290"/>
          </a:xfrm>
          <a:prstGeom prst="rect">
            <a:avLst/>
          </a:prstGeom>
          <a:noFill/>
          <a:ln>
            <a:noFill/>
          </a:ln>
        </p:spPr>
        <p:txBody>
          <a:bodyPr spcFirstLastPara="1" wrap="square" lIns="91425" tIns="91425" rIns="91425" bIns="91425" anchor="t" anchorCtr="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Data Cleaning and Preprocessing:</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Clean the dataset by removing missing values and duplicates, converting date columns to appropriate data types, and normalizing numerical columns while handling outliers.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Exploratory Data Analysis: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Use visualizations (histograms, boxplots, scatter plots, and heatmaps) to explore relationships between features, identify top-selling products and categories, and observe sales and quantity variations.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Model Building and Evaluation:</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Train and evaluate regression models (linear regression, K-Nearest Neighbors, decision trees, random forest) to predict profit, comparing performance using mean squared error and R-squared metrics.</a:t>
            </a:r>
          </a:p>
          <a:p>
            <a:pPr algn="just">
              <a:buFont typeface="+mj-lt"/>
              <a:buAutoNum type="arabicPeriod"/>
            </a:pPr>
            <a:r>
              <a:rPr lang="en-US" b="1" i="0" dirty="0">
                <a:solidFill>
                  <a:srgbClr val="0D0D0D"/>
                </a:solidFill>
                <a:effectLst/>
                <a:highlight>
                  <a:srgbClr val="FFFFFF"/>
                </a:highlight>
                <a:latin typeface="Times New Roman" panose="02020603050405020304" pitchFamily="18" charset="0"/>
                <a:cs typeface="Times New Roman" panose="02020603050405020304" pitchFamily="18" charset="0"/>
              </a:rPr>
              <a:t>Insights and Recommendations:</a:t>
            </a:r>
            <a:r>
              <a:rPr lang="en-US" b="0" i="0" dirty="0">
                <a:solidFill>
                  <a:srgbClr val="0D0D0D"/>
                </a:solidFill>
                <a:effectLst/>
                <a:highlight>
                  <a:srgbClr val="FFFFFF"/>
                </a:highlight>
                <a:latin typeface="Times New Roman" panose="02020603050405020304" pitchFamily="18" charset="0"/>
                <a:cs typeface="Times New Roman" panose="02020603050405020304" pitchFamily="18" charset="0"/>
              </a:rPr>
              <a:t> Derive insights on the factors impacting profit and provide actionable recommendations to optimize operations and improve profitability.</a:t>
            </a:r>
          </a:p>
        </p:txBody>
      </p:sp>
      <p:grpSp>
        <p:nvGrpSpPr>
          <p:cNvPr id="5" name="Group 4">
            <a:extLst>
              <a:ext uri="{FF2B5EF4-FFF2-40B4-BE49-F238E27FC236}">
                <a16:creationId xmlns:a16="http://schemas.microsoft.com/office/drawing/2014/main" id="{EA4B871A-A451-AA35-F02E-4525E153968D}"/>
              </a:ext>
            </a:extLst>
          </p:cNvPr>
          <p:cNvGrpSpPr/>
          <p:nvPr/>
        </p:nvGrpSpPr>
        <p:grpSpPr>
          <a:xfrm>
            <a:off x="5264525" y="1432889"/>
            <a:ext cx="3422806" cy="2277722"/>
            <a:chOff x="5586259" y="1047750"/>
            <a:chExt cx="3422806" cy="2277722"/>
          </a:xfrm>
        </p:grpSpPr>
        <p:pic>
          <p:nvPicPr>
            <p:cNvPr id="6" name="Picture 2" descr="How to Write the Perfect Web Design Proposal - Bidsketch">
              <a:extLst>
                <a:ext uri="{FF2B5EF4-FFF2-40B4-BE49-F238E27FC236}">
                  <a16:creationId xmlns:a16="http://schemas.microsoft.com/office/drawing/2014/main" id="{B4B5C301-F6A3-621F-01C5-1E3138ED5F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6259" y="1047750"/>
              <a:ext cx="3422806" cy="2277722"/>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87CF4CCF-4508-C5B8-888E-A00EAFB28F43}"/>
                </a:ext>
              </a:extLst>
            </p:cNvPr>
            <p:cNvCxnSpPr/>
            <p:nvPr/>
          </p:nvCxnSpPr>
          <p:spPr>
            <a:xfrm>
              <a:off x="5586259" y="1310640"/>
              <a:ext cx="0" cy="17678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513348EB-5D34-68E2-8CB1-10E23365BC55}"/>
                </a:ext>
              </a:extLst>
            </p:cNvPr>
            <p:cNvCxnSpPr/>
            <p:nvPr/>
          </p:nvCxnSpPr>
          <p:spPr>
            <a:xfrm>
              <a:off x="9009065" y="1310640"/>
              <a:ext cx="0" cy="176784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 name="Rectangle: Rounded Corners 3">
            <a:extLst>
              <a:ext uri="{FF2B5EF4-FFF2-40B4-BE49-F238E27FC236}">
                <a16:creationId xmlns:a16="http://schemas.microsoft.com/office/drawing/2014/main" id="{82D0AC28-BBC4-8A6E-768E-D5CFEBEBF91B}"/>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spTree>
    <p:extLst>
      <p:ext uri="{BB962C8B-B14F-4D97-AF65-F5344CB8AC3E}">
        <p14:creationId xmlns:p14="http://schemas.microsoft.com/office/powerpoint/2010/main" val="598422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61;g5fab984687_2_0">
            <a:extLst>
              <a:ext uri="{FF2B5EF4-FFF2-40B4-BE49-F238E27FC236}">
                <a16:creationId xmlns:a16="http://schemas.microsoft.com/office/drawing/2014/main" id="{8D66D476-62A2-1223-50DE-D356C5F99B3C}"/>
              </a:ext>
            </a:extLst>
          </p:cNvPr>
          <p:cNvSpPr txBox="1">
            <a:spLocks/>
          </p:cNvSpPr>
          <p:nvPr/>
        </p:nvSpPr>
        <p:spPr>
          <a:xfrm>
            <a:off x="123208" y="573002"/>
            <a:ext cx="4448792"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US" sz="1600" b="1" dirty="0">
                <a:solidFill>
                  <a:srgbClr val="213163"/>
                </a:solidFill>
              </a:rPr>
              <a:t>System Deployment Approach</a:t>
            </a:r>
          </a:p>
        </p:txBody>
      </p:sp>
      <p:sp>
        <p:nvSpPr>
          <p:cNvPr id="3" name="Rectangle: Rounded Corners 2">
            <a:extLst>
              <a:ext uri="{FF2B5EF4-FFF2-40B4-BE49-F238E27FC236}">
                <a16:creationId xmlns:a16="http://schemas.microsoft.com/office/drawing/2014/main" id="{99E256C9-2AD8-80C1-1EA8-D206D11D2836}"/>
              </a:ext>
            </a:extLst>
          </p:cNvPr>
          <p:cNvSpPr/>
          <p:nvPr/>
        </p:nvSpPr>
        <p:spPr>
          <a:xfrm>
            <a:off x="130545" y="56028"/>
            <a:ext cx="6361695" cy="387105"/>
          </a:xfrm>
          <a:prstGeom prst="roundRect">
            <a:avLst/>
          </a:prstGeom>
          <a:solidFill>
            <a:srgbClr val="22336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E-Commerce Analysis</a:t>
            </a:r>
            <a:endParaRPr lang="en-US" sz="2000" b="1" dirty="0">
              <a:solidFill>
                <a:schemeClr val="bg1">
                  <a:lumMod val="95000"/>
                </a:schemeClr>
              </a:solidFill>
            </a:endParaRPr>
          </a:p>
        </p:txBody>
      </p:sp>
      <p:pic>
        <p:nvPicPr>
          <p:cNvPr id="1028" name="Picture 4">
            <a:extLst>
              <a:ext uri="{FF2B5EF4-FFF2-40B4-BE49-F238E27FC236}">
                <a16:creationId xmlns:a16="http://schemas.microsoft.com/office/drawing/2014/main" id="{E4E145E7-795A-6C7A-391C-21540B9F5C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6805"/>
            <a:ext cx="9144000" cy="3675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79504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schemas.microsoft.com/office/2006/metadata/properties"/>
    <ds:schemaRef ds:uri="c0fa2617-96bd-425d-8578-e93563fe37c5"/>
    <ds:schemaRef ds:uri="http://purl.org/dc/terms/"/>
    <ds:schemaRef ds:uri="9162bd5b-4ed9-4da3-b376-05204580ba3f"/>
    <ds:schemaRef ds:uri="http://www.w3.org/XML/1998/namespace"/>
    <ds:schemaRef ds:uri="http://purl.org/dc/elements/1.1/"/>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737</TotalTime>
  <Words>1264</Words>
  <Application>Microsoft Office PowerPoint</Application>
  <PresentationFormat>On-screen Show (16:9)</PresentationFormat>
  <Paragraphs>122</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Calibri Light</vt:lpstr>
      <vt:lpstr>Times New Roman</vt:lpstr>
      <vt:lpstr>Simple Light</vt:lpstr>
      <vt:lpstr>PowerPoint Presentation</vt:lpstr>
      <vt:lpstr>PowerPoint Presentation</vt:lpstr>
      <vt:lpstr>Course Outline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sathya mohan</cp:lastModifiedBy>
  <cp:revision>180</cp:revision>
  <dcterms:modified xsi:type="dcterms:W3CDTF">2024-04-17T19:48:51Z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